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91" r:id="rId3"/>
    <p:sldId id="292" r:id="rId4"/>
    <p:sldId id="293" r:id="rId5"/>
    <p:sldId id="294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2" r:id="rId31"/>
    <p:sldId id="283" r:id="rId32"/>
    <p:sldId id="295" r:id="rId33"/>
    <p:sldId id="298" r:id="rId34"/>
    <p:sldId id="297" r:id="rId35"/>
    <p:sldId id="285" r:id="rId36"/>
    <p:sldId id="286" r:id="rId37"/>
    <p:sldId id="287" r:id="rId38"/>
    <p:sldId id="288" r:id="rId39"/>
    <p:sldId id="289" r:id="rId40"/>
    <p:sldId id="290" r:id="rId41"/>
    <p:sldId id="299" r:id="rId42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160" autoAdjust="0"/>
  </p:normalViewPr>
  <p:slideViewPr>
    <p:cSldViewPr snapToGrid="0">
      <p:cViewPr varScale="1">
        <p:scale>
          <a:sx n="61" d="100"/>
          <a:sy n="61" d="100"/>
        </p:scale>
        <p:origin x="88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49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4" Type="http://schemas.openxmlformats.org/officeDocument/2006/relationships/image" Target="../media/image7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FB5BF4C5-C1E3-4A8B-BAA4-8703A896B278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A68218BD-8732-4D81-9E55-0838A93D5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5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218BD-8732-4D81-9E55-0838A93D51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69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 modes of vibration  = </a:t>
            </a:r>
            <a:r>
              <a:rPr lang="en-US" dirty="0" err="1"/>
              <a:t>eigen</a:t>
            </a:r>
            <a:r>
              <a:rPr lang="en-US" dirty="0"/>
              <a:t> frequencies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218BD-8732-4D81-9E55-0838A93D51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26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สังเกตว่าในการรายงานค่า</a:t>
            </a:r>
            <a:r>
              <a:rPr lang="th-TH" baseline="0" dirty="0"/>
              <a:t> ความถี่หนึ่ง หรือ </a:t>
            </a:r>
            <a:r>
              <a:rPr lang="en-US" baseline="0" dirty="0"/>
              <a:t>normal mode</a:t>
            </a:r>
            <a:r>
              <a:rPr lang="th-TH" baseline="0" dirty="0"/>
              <a:t> หนึ่ง ๆ ต้องมีทั้ง </a:t>
            </a:r>
            <a:r>
              <a:rPr lang="en-US" baseline="0" dirty="0"/>
              <a:t>integer n1 </a:t>
            </a:r>
            <a:r>
              <a:rPr lang="th-TH" baseline="0" dirty="0"/>
              <a:t>และ </a:t>
            </a:r>
            <a:r>
              <a:rPr lang="en-US" baseline="0" dirty="0"/>
              <a:t>n2</a:t>
            </a:r>
          </a:p>
          <a:p>
            <a:r>
              <a:rPr lang="th-TH" baseline="0" dirty="0"/>
              <a:t>จะเรียก </a:t>
            </a:r>
            <a:r>
              <a:rPr lang="en-US" baseline="0" dirty="0"/>
              <a:t>normal mode frequencies </a:t>
            </a:r>
            <a:r>
              <a:rPr lang="th-TH" baseline="0" dirty="0"/>
              <a:t>นี้ว่า </a:t>
            </a:r>
            <a:r>
              <a:rPr lang="en-US" baseline="0" dirty="0"/>
              <a:t>allowed frequencies </a:t>
            </a:r>
            <a:r>
              <a:rPr lang="th-TH" baseline="0" dirty="0"/>
              <a:t>ก็ได้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218BD-8732-4D81-9E55-0838A93D51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3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Degenerate</a:t>
            </a:r>
            <a:r>
              <a:rPr lang="en-US" baseline="0" dirty="0"/>
              <a:t> modes </a:t>
            </a:r>
            <a:r>
              <a:rPr lang="th-TH" baseline="0" dirty="0"/>
              <a:t>คือ </a:t>
            </a:r>
            <a:r>
              <a:rPr lang="en-US" baseline="0" dirty="0"/>
              <a:t>modes </a:t>
            </a:r>
            <a:r>
              <a:rPr lang="th-TH" baseline="0" dirty="0"/>
              <a:t>ที่มี </a:t>
            </a:r>
            <a:r>
              <a:rPr lang="en-US" baseline="0" dirty="0"/>
              <a:t>label n1n2 </a:t>
            </a:r>
            <a:r>
              <a:rPr lang="th-TH" baseline="0" dirty="0"/>
              <a:t>ต่างกันแต่มี </a:t>
            </a:r>
            <a:r>
              <a:rPr lang="en-US" baseline="0" dirty="0"/>
              <a:t>normal mode vibration frequencies</a:t>
            </a:r>
            <a:r>
              <a:rPr lang="th-TH" baseline="0" dirty="0"/>
              <a:t> เท่ากัน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218BD-8732-4D81-9E55-0838A93D51A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61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Cut off frequency </a:t>
            </a:r>
            <a:r>
              <a:rPr lang="th-TH" dirty="0"/>
              <a:t>ในที่นี้บอกถึงค่าความถี่ต่ำสุดของ </a:t>
            </a:r>
            <a:r>
              <a:rPr lang="en-US" dirty="0"/>
              <a:t>wave </a:t>
            </a:r>
            <a:r>
              <a:rPr lang="th-TH" dirty="0"/>
              <a:t>ที่สามารถ</a:t>
            </a:r>
            <a:r>
              <a:rPr lang="th-TH" baseline="0" dirty="0"/>
              <a:t> </a:t>
            </a:r>
            <a:r>
              <a:rPr lang="en-US" baseline="0" dirty="0"/>
              <a:t>propagate </a:t>
            </a:r>
            <a:r>
              <a:rPr lang="th-TH" baseline="0" dirty="0"/>
              <a:t>ไปบน </a:t>
            </a:r>
            <a:r>
              <a:rPr lang="en-US" baseline="0" dirty="0"/>
              <a:t>membrane </a:t>
            </a:r>
            <a:r>
              <a:rPr lang="th-TH" baseline="0" dirty="0"/>
              <a:t>นี้ได้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218BD-8732-4D81-9E55-0838A93D51A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18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TIR = total internal reflection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218BD-8732-4D81-9E55-0838A93D51A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26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highest mode m is 48 and there</a:t>
            </a:r>
            <a:r>
              <a:rPr lang="en-US" baseline="0" dirty="0"/>
              <a:t> are 49 modes supported by the waveguide for TE or TM mode.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218BD-8732-4D81-9E55-0838A93D51A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0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FC20-762C-4107-A1AE-6DBBCD30154C}" type="datetime1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77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B1CC-09E9-4D31-B6BC-CCDFB84BDA7E}" type="datetime1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67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2ACE-95FA-48B5-B943-544C7F063021}" type="datetime1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1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1E2C-8534-4B2A-ABD7-D276F784B56E}" type="datetime1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7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88E6-213C-4003-8001-FB944FC8D387}" type="datetime1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898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036B-ACD6-4D33-9EEC-A8E48425249E}" type="datetime1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8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FBDA-5386-4C36-94FA-9D06F8236596}" type="datetime1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2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D645-2739-4D8A-BDFB-9A00CCC71EA6}" type="datetime1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66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A079-ECAB-48E3-8472-E684FF501DF9}" type="datetime1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44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75403E5-BF8E-4FC7-BDE5-EAD70FA6895C}" type="datetime1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5063EB-9FD2-48ED-A4B7-EF051AA99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49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CABD-F5BD-4E4B-8D46-DB9B184137C7}" type="datetime1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8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D0AE61-AEE7-43FB-89D7-BECB31557C5A}" type="datetime1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15063EB-9FD2-48ED-A4B7-EF051AA9915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34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3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oleObject" Target="../embeddings/oleObject34.bin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9.wmf"/><Relationship Id="rId5" Type="http://schemas.openxmlformats.org/officeDocument/2006/relationships/image" Target="../media/image50.png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46.wmf"/><Relationship Id="rId9" Type="http://schemas.openxmlformats.org/officeDocument/2006/relationships/image" Target="../media/image48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40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4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68.wmf"/><Relationship Id="rId4" Type="http://schemas.openxmlformats.org/officeDocument/2006/relationships/oleObject" Target="../embeddings/oleObject44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48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hyperlink" Target="https://www.osa-opn.org/home/articles/volume_20/issue_2/features/reflections_on_total_internal_reflection/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5.wmf"/><Relationship Id="rId11" Type="http://schemas.openxmlformats.org/officeDocument/2006/relationships/image" Target="../media/image78.png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77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5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79.wmf"/><Relationship Id="rId2" Type="http://schemas.microsoft.com/office/2007/relationships/media" Target="../media/media1.mp4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80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8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Waves in more than one dimension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26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october</a:t>
            </a:r>
            <a:r>
              <a:rPr lang="en-US" dirty="0"/>
              <a:t>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60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wave function and the normal modes of vibration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standing wave of a string fixed at both ends using the method of separation of variable.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that the boundary conditions 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 = 0 at x = 0 and x = L  at all times.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72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 function for one-dimensional case without boundary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1845734"/>
            <a:ext cx="10988255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method of separation of variable, the solution of the following wave function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found to be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familiar form of the above function may be written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419876"/>
              </p:ext>
            </p:extLst>
          </p:nvPr>
        </p:nvGraphicFramePr>
        <p:xfrm>
          <a:off x="4356417" y="2306205"/>
          <a:ext cx="1770063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" name="Equation" r:id="rId3" imgW="876240" imgH="444240" progId="Equation.DSMT4">
                  <p:embed/>
                </p:oleObj>
              </mc:Choice>
              <mc:Fallback>
                <p:oleObj name="Equation" r:id="rId3" imgW="8762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56417" y="2306205"/>
                        <a:ext cx="1770063" cy="8969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93936"/>
              </p:ext>
            </p:extLst>
          </p:nvPr>
        </p:nvGraphicFramePr>
        <p:xfrm>
          <a:off x="3229683" y="3311516"/>
          <a:ext cx="3711273" cy="58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" name="Equation" r:id="rId5" imgW="1777680" imgH="279360" progId="Equation.DSMT4">
                  <p:embed/>
                </p:oleObj>
              </mc:Choice>
              <mc:Fallback>
                <p:oleObj name="Equation" r:id="rId5" imgW="17776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29683" y="3311516"/>
                        <a:ext cx="3711273" cy="58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181971"/>
              </p:ext>
            </p:extLst>
          </p:nvPr>
        </p:nvGraphicFramePr>
        <p:xfrm>
          <a:off x="3351213" y="4389438"/>
          <a:ext cx="3421062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" name="Equation" r:id="rId7" imgW="1638000" imgH="266400" progId="Equation.DSMT4">
                  <p:embed/>
                </p:oleObj>
              </mc:Choice>
              <mc:Fallback>
                <p:oleObj name="Equation" r:id="rId7" imgW="16380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51213" y="4389438"/>
                        <a:ext cx="3421062" cy="55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536672"/>
              </p:ext>
            </p:extLst>
          </p:nvPr>
        </p:nvGraphicFramePr>
        <p:xfrm>
          <a:off x="3656013" y="5162550"/>
          <a:ext cx="280987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" name="Equation" r:id="rId9" imgW="1346040" imgH="457200" progId="Equation.DSMT4">
                  <p:embed/>
                </p:oleObj>
              </mc:Choice>
              <mc:Fallback>
                <p:oleObj name="Equation" r:id="rId9" imgW="13460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56013" y="5162550"/>
                        <a:ext cx="2809875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5925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305" y="99631"/>
            <a:ext cx="10432349" cy="145075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 function for two-dimensional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7764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this circumstance, the wave equation is given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Now, the function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 may be written as the product of X(x)Y(y)T(t).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With the method of separation of variable,  a solution of the differential equation may be written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Also the solution may be given as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010451"/>
              </p:ext>
            </p:extLst>
          </p:nvPr>
        </p:nvGraphicFramePr>
        <p:xfrm>
          <a:off x="4068407" y="2377720"/>
          <a:ext cx="2565400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2" name="Equation" r:id="rId3" imgW="1269720" imgH="482400" progId="Equation.DSMT4">
                  <p:embed/>
                </p:oleObj>
              </mc:Choice>
              <mc:Fallback>
                <p:oleObj name="Equation" r:id="rId3" imgW="12697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8407" y="2377720"/>
                        <a:ext cx="2565400" cy="9731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186051"/>
              </p:ext>
            </p:extLst>
          </p:nvPr>
        </p:nvGraphicFramePr>
        <p:xfrm>
          <a:off x="2933914" y="4620881"/>
          <a:ext cx="5434012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3" name="Equation" r:id="rId5" imgW="2603160" imgH="266400" progId="Equation.DSMT4">
                  <p:embed/>
                </p:oleObj>
              </mc:Choice>
              <mc:Fallback>
                <p:oleObj name="Equation" r:id="rId5" imgW="26031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33914" y="4620881"/>
                        <a:ext cx="5434012" cy="55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723716"/>
              </p:ext>
            </p:extLst>
          </p:nvPr>
        </p:nvGraphicFramePr>
        <p:xfrm>
          <a:off x="5859463" y="5311775"/>
          <a:ext cx="4056062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4" name="Equation" r:id="rId7" imgW="1942920" imgH="457200" progId="Equation.DSMT4">
                  <p:embed/>
                </p:oleObj>
              </mc:Choice>
              <mc:Fallback>
                <p:oleObj name="Equation" r:id="rId7" imgW="19429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59463" y="5311775"/>
                        <a:ext cx="4056062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1723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146" y="75069"/>
            <a:ext cx="11140668" cy="145075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 function for three-dimensional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7764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this circumstance, the wave equation is given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Now, the function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 may be written as the product of X(x)Y(y)Z(z)T(t).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With the method of separation of variable,  a solution of the differential equation may be written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Also the solution may be given as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402888"/>
              </p:ext>
            </p:extLst>
          </p:nvPr>
        </p:nvGraphicFramePr>
        <p:xfrm>
          <a:off x="3671888" y="2378075"/>
          <a:ext cx="335915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0" name="Equation" r:id="rId3" imgW="1663560" imgH="482400" progId="Equation.DSMT4">
                  <p:embed/>
                </p:oleObj>
              </mc:Choice>
              <mc:Fallback>
                <p:oleObj name="Equation" r:id="rId3" imgW="16635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71888" y="2378075"/>
                        <a:ext cx="3359150" cy="9731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48934"/>
              </p:ext>
            </p:extLst>
          </p:nvPr>
        </p:nvGraphicFramePr>
        <p:xfrm>
          <a:off x="2298700" y="4621213"/>
          <a:ext cx="67056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1" name="Equation" r:id="rId5" imgW="3213000" imgH="266400" progId="Equation.DSMT4">
                  <p:embed/>
                </p:oleObj>
              </mc:Choice>
              <mc:Fallback>
                <p:oleObj name="Equation" r:id="rId5" imgW="32130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98700" y="4621213"/>
                        <a:ext cx="6705600" cy="55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90778"/>
              </p:ext>
            </p:extLst>
          </p:nvPr>
        </p:nvGraphicFramePr>
        <p:xfrm>
          <a:off x="5638800" y="5386388"/>
          <a:ext cx="5141913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2" name="Equation" r:id="rId7" imgW="2463480" imgH="457200" progId="Equation.DSMT4">
                  <p:embed/>
                </p:oleObj>
              </mc:Choice>
              <mc:Fallback>
                <p:oleObj name="Equation" r:id="rId7" imgW="24634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38800" y="5386388"/>
                        <a:ext cx="5141913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4194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modes in two dimensions on a rectangular membrane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94" y="1845734"/>
            <a:ext cx="6856999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waves proceed in a direction k on the rectangular membrane of sides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Separation distance between each dotted line is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/2.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Conditions for the existence of standing waves are    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AA’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BB’, where 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are integers.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From the figure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419" y="2064098"/>
            <a:ext cx="4989093" cy="31657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87269" y="4860496"/>
            <a:ext cx="9416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a=n</a:t>
            </a:r>
            <a:r>
              <a:rPr lang="en-US" baseline="-25000" dirty="0"/>
              <a:t>1</a:t>
            </a:r>
            <a:r>
              <a:rPr lang="en-US" dirty="0"/>
              <a:t>AA’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312241"/>
              </p:ext>
            </p:extLst>
          </p:nvPr>
        </p:nvGraphicFramePr>
        <p:xfrm>
          <a:off x="2085267" y="4542520"/>
          <a:ext cx="4254614" cy="812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8" name="Equation" r:id="rId4" imgW="2260440" imgH="431640" progId="Equation.DSMT4">
                  <p:embed/>
                </p:oleObj>
              </mc:Choice>
              <mc:Fallback>
                <p:oleObj name="Equation" r:id="rId4" imgW="22604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85267" y="4542520"/>
                        <a:ext cx="4254614" cy="812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989877" y="4610306"/>
            <a:ext cx="23201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32792" y="4610306"/>
            <a:ext cx="46984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A’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690FD3F-9EDD-45C3-8B69-EF0A67C5F184}"/>
              </a:ext>
            </a:extLst>
          </p:cNvPr>
          <p:cNvSpPr/>
          <p:nvPr/>
        </p:nvSpPr>
        <p:spPr>
          <a:xfrm>
            <a:off x="1973840" y="4431199"/>
            <a:ext cx="1795853" cy="1035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898C7F-F636-4DFF-A2F8-37E4DEABF526}"/>
              </a:ext>
            </a:extLst>
          </p:cNvPr>
          <p:cNvSpPr txBox="1"/>
          <p:nvPr/>
        </p:nvSpPr>
        <p:spPr>
          <a:xfrm>
            <a:off x="1322887" y="5466519"/>
            <a:ext cx="2568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 definition of the directional cosine</a:t>
            </a:r>
          </a:p>
        </p:txBody>
      </p:sp>
    </p:spTree>
    <p:extLst>
      <p:ext uri="{BB962C8B-B14F-4D97-AF65-F5344CB8AC3E}">
        <p14:creationId xmlns:p14="http://schemas.microsoft.com/office/powerpoint/2010/main" val="397402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2263" y="532263"/>
            <a:ext cx="104541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previous slide,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gives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normal mode (vibrating frequency) of the vibrating rectangular membrane can be written as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773434"/>
              </p:ext>
            </p:extLst>
          </p:nvPr>
        </p:nvGraphicFramePr>
        <p:xfrm>
          <a:off x="4001542" y="317186"/>
          <a:ext cx="2490789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8" name="Equation" r:id="rId4" imgW="1180800" imgH="393480" progId="Equation.DSMT4">
                  <p:embed/>
                </p:oleObj>
              </mc:Choice>
              <mc:Fallback>
                <p:oleObj name="Equation" r:id="rId4" imgW="1180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1542" y="317186"/>
                        <a:ext cx="2490789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336395"/>
              </p:ext>
            </p:extLst>
          </p:nvPr>
        </p:nvGraphicFramePr>
        <p:xfrm>
          <a:off x="2903786" y="1193982"/>
          <a:ext cx="46863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9" name="Equation" r:id="rId6" imgW="2222280" imgH="507960" progId="Equation.DSMT4">
                  <p:embed/>
                </p:oleObj>
              </mc:Choice>
              <mc:Fallback>
                <p:oleObj name="Equation" r:id="rId6" imgW="22222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03786" y="1193982"/>
                        <a:ext cx="4686300" cy="107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351759"/>
              </p:ext>
            </p:extLst>
          </p:nvPr>
        </p:nvGraphicFramePr>
        <p:xfrm>
          <a:off x="2903786" y="1183856"/>
          <a:ext cx="46863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0" name="Equation" r:id="rId8" imgW="2222280" imgH="507960" progId="Equation.DSMT4">
                  <p:embed/>
                </p:oleObj>
              </mc:Choice>
              <mc:Fallback>
                <p:oleObj name="Equation" r:id="rId8" imgW="22222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03786" y="1183856"/>
                        <a:ext cx="4686300" cy="107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418591"/>
              </p:ext>
            </p:extLst>
          </p:nvPr>
        </p:nvGraphicFramePr>
        <p:xfrm>
          <a:off x="4202113" y="2438400"/>
          <a:ext cx="208915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1" name="Equation" r:id="rId10" imgW="990360" imgH="495000" progId="Equation.DSMT4">
                  <p:embed/>
                </p:oleObj>
              </mc:Choice>
              <mc:Fallback>
                <p:oleObj name="Equation" r:id="rId10" imgW="99036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02113" y="2438400"/>
                        <a:ext cx="2089150" cy="104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448041"/>
              </p:ext>
            </p:extLst>
          </p:nvPr>
        </p:nvGraphicFramePr>
        <p:xfrm>
          <a:off x="2984500" y="4532313"/>
          <a:ext cx="417830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2" name="Equation" r:id="rId12" imgW="1981080" imgH="495000" progId="Equation.DSMT4">
                  <p:embed/>
                </p:oleObj>
              </mc:Choice>
              <mc:Fallback>
                <p:oleObj name="Equation" r:id="rId12" imgW="198108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984500" y="4532313"/>
                        <a:ext cx="4178300" cy="104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4346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 function in two dimensions on a rectangular membrane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the general wave function in 2 D,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 particular wave function that satisfies the rectangular membrane, the boundary conditions have to be considered.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Boundary conditions : z = 0 at x = 0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z =0 at y = 0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that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809145"/>
              </p:ext>
            </p:extLst>
          </p:nvPr>
        </p:nvGraphicFramePr>
        <p:xfrm>
          <a:off x="4111625" y="2324100"/>
          <a:ext cx="402907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5" name="Equation" r:id="rId3" imgW="1930320" imgH="457200" progId="Equation.DSMT4">
                  <p:embed/>
                </p:oleObj>
              </mc:Choice>
              <mc:Fallback>
                <p:oleObj name="Equation" r:id="rId3" imgW="19303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1625" y="2324100"/>
                        <a:ext cx="4029075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1855" y="2617271"/>
            <a:ext cx="2792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 of displacement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402654" y="2705773"/>
            <a:ext cx="603203" cy="2303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19505" y="2562679"/>
            <a:ext cx="443313" cy="4671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957992"/>
              </p:ext>
            </p:extLst>
          </p:nvPr>
        </p:nvGraphicFramePr>
        <p:xfrm>
          <a:off x="3756025" y="4978400"/>
          <a:ext cx="389572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6" name="Equation" r:id="rId5" imgW="1866600" imgH="393480" progId="Equation.DSMT4">
                  <p:embed/>
                </p:oleObj>
              </mc:Choice>
              <mc:Fallback>
                <p:oleObj name="Equation" r:id="rId5" imgW="1866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56025" y="4978400"/>
                        <a:ext cx="3895725" cy="8239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281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 vibration frequency and conditions for nodal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the general normal mode frequency,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fundamental vibration frequency is given by 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 for nodal lines or zero displacement in the general mode (n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048422"/>
              </p:ext>
            </p:extLst>
          </p:nvPr>
        </p:nvGraphicFramePr>
        <p:xfrm>
          <a:off x="4457700" y="2295525"/>
          <a:ext cx="2679700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3" name="Equation" r:id="rId3" imgW="1269720" imgH="558720" progId="Equation.DSMT4">
                  <p:embed/>
                </p:oleObj>
              </mc:Choice>
              <mc:Fallback>
                <p:oleObj name="Equation" r:id="rId3" imgW="126972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57700" y="2295525"/>
                        <a:ext cx="2679700" cy="117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221856"/>
              </p:ext>
            </p:extLst>
          </p:nvPr>
        </p:nvGraphicFramePr>
        <p:xfrm>
          <a:off x="9171463" y="2884487"/>
          <a:ext cx="2652713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4" name="Equation" r:id="rId5" imgW="1257120" imgH="482400" progId="Equation.DSMT4">
                  <p:embed/>
                </p:oleObj>
              </mc:Choice>
              <mc:Fallback>
                <p:oleObj name="Equation" r:id="rId5" imgW="12571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71463" y="2884487"/>
                        <a:ext cx="2652713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202732"/>
              </p:ext>
            </p:extLst>
          </p:nvPr>
        </p:nvGraphicFramePr>
        <p:xfrm>
          <a:off x="4647593" y="4348623"/>
          <a:ext cx="2845027" cy="1861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5" name="Equation" r:id="rId7" imgW="1358640" imgH="888840" progId="Equation.DSMT4">
                  <p:embed/>
                </p:oleObj>
              </mc:Choice>
              <mc:Fallback>
                <p:oleObj name="Equation" r:id="rId7" imgW="135864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47593" y="4348623"/>
                        <a:ext cx="2845027" cy="1861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2785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59" y="0"/>
            <a:ext cx="7671702" cy="63462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79976" y="2572936"/>
            <a:ext cx="320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normal modes on a rectangular membrane</a:t>
            </a:r>
          </a:p>
        </p:txBody>
      </p:sp>
    </p:spTree>
    <p:extLst>
      <p:ext uri="{BB962C8B-B14F-4D97-AF65-F5344CB8AC3E}">
        <p14:creationId xmlns:p14="http://schemas.microsoft.com/office/powerpoint/2010/main" val="2153119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19</a:t>
            </a:fld>
            <a:endParaRPr lang="en-US"/>
          </a:p>
        </p:txBody>
      </p:sp>
      <p:pic>
        <p:nvPicPr>
          <p:cNvPr id="11266" name="Picture 2" descr="http://www.acs.psu.edu/drussell/Demos/MembraneSquare/mode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10" y="1310680"/>
            <a:ext cx="2743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94310" y="6455578"/>
            <a:ext cx="7274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http://www.acs.psu.edu/drussell/Demos/MembraneSquare/Square.html</a:t>
            </a:r>
          </a:p>
        </p:txBody>
      </p:sp>
      <p:pic>
        <p:nvPicPr>
          <p:cNvPr id="11268" name="Picture 4" descr="http://www.acs.psu.edu/drussell/Demos/MembraneSquare/mode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60" y="1310680"/>
            <a:ext cx="2743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acs.psu.edu/drussell/Demos/MembraneSquare/mode2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661" y="1648019"/>
            <a:ext cx="2743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ww.acs.psu.edu/drussell/Demos/MembraneSquare/mode2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715" y="1359032"/>
            <a:ext cx="2743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48751" y="4700731"/>
            <a:ext cx="169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The (1,1) Mode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38010" y="4700731"/>
            <a:ext cx="169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The (2,2) Mode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9492" y="4700731"/>
            <a:ext cx="169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The (1,2) Mode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520994" y="4556507"/>
            <a:ext cx="169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The (2,1) Mode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73707" y="160369"/>
            <a:ext cx="9253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normal modes on this rectangular membrane</a:t>
            </a:r>
          </a:p>
        </p:txBody>
      </p:sp>
      <p:sp>
        <p:nvSpPr>
          <p:cNvPr id="8" name="Rectangle 7"/>
          <p:cNvSpPr/>
          <p:nvPr/>
        </p:nvSpPr>
        <p:spPr>
          <a:xfrm>
            <a:off x="559492" y="4700731"/>
            <a:ext cx="1828866" cy="512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80062" y="4669482"/>
            <a:ext cx="1828866" cy="512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38814" y="4721122"/>
            <a:ext cx="1828866" cy="512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572790" y="4546825"/>
            <a:ext cx="1828866" cy="512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0041" y="3234519"/>
            <a:ext cx="1113666" cy="436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9155" y="2223647"/>
            <a:ext cx="919836" cy="1013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13672" y="3756240"/>
            <a:ext cx="558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9898" y="1815725"/>
            <a:ext cx="558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DC3638-58F9-40DA-8C3C-592592CA3EDD}"/>
              </a:ext>
            </a:extLst>
          </p:cNvPr>
          <p:cNvSpPr/>
          <p:nvPr/>
        </p:nvSpPr>
        <p:spPr>
          <a:xfrm>
            <a:off x="2540001" y="5658037"/>
            <a:ext cx="7360458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For more animation please visit</a:t>
            </a:r>
          </a:p>
          <a:p>
            <a:r>
              <a:rPr lang="en-US" dirty="0"/>
              <a:t>https://www.acs.psu.edu/drussell/Demos/rect-membrane/rect-mem.html</a:t>
            </a:r>
          </a:p>
        </p:txBody>
      </p:sp>
    </p:spTree>
    <p:extLst>
      <p:ext uri="{BB962C8B-B14F-4D97-AF65-F5344CB8AC3E}">
        <p14:creationId xmlns:p14="http://schemas.microsoft.com/office/powerpoint/2010/main" val="402267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Plane wave representation in two and three dimensions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Basically, the plane wave representation moving in one dimension may be written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argument representing the phase ;i.e.,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–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the term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illustrates 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phase shift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due to the wave displacement along the propagation direction where the wave number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2/.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What should this term be modified to if the plane wave propagates in two or three dimensions?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modify this term, 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 cosine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to be discussed.!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034358"/>
              </p:ext>
            </p:extLst>
          </p:nvPr>
        </p:nvGraphicFramePr>
        <p:xfrm>
          <a:off x="4818228" y="2213331"/>
          <a:ext cx="2057725" cy="611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6" name="Equation" r:id="rId3" imgW="939600" imgH="279360" progId="Equation.DSMT4">
                  <p:embed/>
                </p:oleObj>
              </mc:Choice>
              <mc:Fallback>
                <p:oleObj name="Equation" r:id="rId3" imgW="9396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18228" y="2213331"/>
                        <a:ext cx="2057725" cy="611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1082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6677" y="-29181"/>
            <a:ext cx="11499604" cy="145075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Degenerate mode for a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square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membrane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20</a:t>
            </a:fld>
            <a:endParaRPr lang="en-US"/>
          </a:p>
        </p:txBody>
      </p:sp>
      <p:pic>
        <p:nvPicPr>
          <p:cNvPr id="12290" name="Picture 2" descr="http://www.acs.psu.edu/drussell/Demos/MembraneSquare/square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933" y="2208413"/>
            <a:ext cx="8156525" cy="152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14745" y="1719842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The (2,1) and (1,2) Modes</a:t>
            </a:r>
          </a:p>
        </p:txBody>
      </p:sp>
      <p:pic>
        <p:nvPicPr>
          <p:cNvPr id="12292" name="Picture 4" descr="http://www.acs.psu.edu/drussell/Demos/MembraneSquare/square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79" y="4457766"/>
            <a:ext cx="8156530" cy="152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5" y="3636977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The (3,1) and (1,3) Modes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328913" y="6434077"/>
            <a:ext cx="71262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http://www.acs.psu.edu/drussell/Demos/MembraneSquare/Square.html</a:t>
            </a:r>
          </a:p>
        </p:txBody>
      </p:sp>
    </p:spTree>
    <p:extLst>
      <p:ext uri="{BB962C8B-B14F-4D97-AF65-F5344CB8AC3E}">
        <p14:creationId xmlns:p14="http://schemas.microsoft.com/office/powerpoint/2010/main" val="646699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Waveguides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45" y="1845734"/>
            <a:ext cx="11627893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Now, consider a 2D wave propagating in a direction k in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plane along a membrane of width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stretched under a tension T between two long rigid rods which present and infinite impedance to the wave.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45" y="2968125"/>
            <a:ext cx="7791781" cy="30093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29349" y="2859751"/>
            <a:ext cx="3739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displacement z is given by the superposition of the incident and reflected waves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(why?)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929016"/>
              </p:ext>
            </p:extLst>
          </p:nvPr>
        </p:nvGraphicFramePr>
        <p:xfrm>
          <a:off x="8280482" y="4415124"/>
          <a:ext cx="3239951" cy="1317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8" name="Equation" r:id="rId4" imgW="1498320" imgH="609480" progId="Equation.DSMT4">
                  <p:embed/>
                </p:oleObj>
              </mc:Choice>
              <mc:Fallback>
                <p:oleObj name="Equation" r:id="rId4" imgW="149832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80482" y="4415124"/>
                        <a:ext cx="3239951" cy="1317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0904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82" y="99631"/>
            <a:ext cx="11554195" cy="145075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Displacement of the wave on the membrane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382" y="1845733"/>
            <a:ext cx="11842618" cy="471883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the superposition from the previous slide,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boundary conditions :z = 0 at y= 0 and y =b  (the positions of infinite impedance).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gives     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 -A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  sin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which leads to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displacement of the wave on the membrane given by the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part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function represents a wave travelling along the x direction with varying amplitude along y direction.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298150"/>
              </p:ext>
            </p:extLst>
          </p:nvPr>
        </p:nvGraphicFramePr>
        <p:xfrm>
          <a:off x="6570048" y="1651379"/>
          <a:ext cx="5496444" cy="694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8" name="Equation" r:id="rId3" imgW="2412720" imgH="304560" progId="Equation.DSMT4">
                  <p:embed/>
                </p:oleObj>
              </mc:Choice>
              <mc:Fallback>
                <p:oleObj name="Equation" r:id="rId3" imgW="24127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70048" y="1651379"/>
                        <a:ext cx="5496444" cy="69416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388542"/>
              </p:ext>
            </p:extLst>
          </p:nvPr>
        </p:nvGraphicFramePr>
        <p:xfrm>
          <a:off x="3069381" y="3857414"/>
          <a:ext cx="5295838" cy="735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9" name="Equation" r:id="rId5" imgW="1828800" imgH="253800" progId="Equation.DSMT4">
                  <p:embed/>
                </p:oleObj>
              </mc:Choice>
              <mc:Fallback>
                <p:oleObj name="Equation" r:id="rId5" imgW="1828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69381" y="3857414"/>
                        <a:ext cx="5295838" cy="735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13A0807-5F53-4E62-B659-86D62A94E872}"/>
              </a:ext>
            </a:extLst>
          </p:cNvPr>
          <p:cNvSpPr/>
          <p:nvPr/>
        </p:nvSpPr>
        <p:spPr>
          <a:xfrm>
            <a:off x="5969876" y="3941379"/>
            <a:ext cx="2395343" cy="6515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485EB1-2868-4619-A458-EA6A99874F0B}"/>
              </a:ext>
            </a:extLst>
          </p:cNvPr>
          <p:cNvSpPr txBox="1"/>
          <p:nvPr/>
        </p:nvSpPr>
        <p:spPr>
          <a:xfrm>
            <a:off x="6755589" y="4836695"/>
            <a:ext cx="2154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Travelling wave</a:t>
            </a:r>
          </a:p>
        </p:txBody>
      </p:sp>
      <p:sp>
        <p:nvSpPr>
          <p:cNvPr id="8" name="Rectangle 7"/>
          <p:cNvSpPr/>
          <p:nvPr/>
        </p:nvSpPr>
        <p:spPr>
          <a:xfrm>
            <a:off x="3724695" y="3899396"/>
            <a:ext cx="4803568" cy="735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E2C6873-890B-4F7C-BB5B-D658F4E9436A}"/>
              </a:ext>
            </a:extLst>
          </p:cNvPr>
          <p:cNvCxnSpPr/>
          <p:nvPr/>
        </p:nvCxnSpPr>
        <p:spPr>
          <a:xfrm>
            <a:off x="4120055" y="4512457"/>
            <a:ext cx="1687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E037E6F-DC8E-4D2A-880C-0C4FD18BBE39}"/>
              </a:ext>
            </a:extLst>
          </p:cNvPr>
          <p:cNvSpPr txBox="1"/>
          <p:nvPr/>
        </p:nvSpPr>
        <p:spPr>
          <a:xfrm>
            <a:off x="3473798" y="4787301"/>
            <a:ext cx="2333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Varying amplitude</a:t>
            </a:r>
          </a:p>
        </p:txBody>
      </p:sp>
    </p:spTree>
    <p:extLst>
      <p:ext uri="{BB962C8B-B14F-4D97-AF65-F5344CB8AC3E}">
        <p14:creationId xmlns:p14="http://schemas.microsoft.com/office/powerpoint/2010/main" val="109250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8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phase velocity of the travelling wave?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travelling wave on the membrane from previous slide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phase velocity of the wave is given as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                          , this can be rewritten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must be real for the wave to propagate, thus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30724"/>
              </p:ext>
            </p:extLst>
          </p:nvPr>
        </p:nvGraphicFramePr>
        <p:xfrm>
          <a:off x="3888248" y="2317752"/>
          <a:ext cx="4491478" cy="623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5" name="Equation" r:id="rId3" imgW="1828800" imgH="253800" progId="Equation.DSMT4">
                  <p:embed/>
                </p:oleObj>
              </mc:Choice>
              <mc:Fallback>
                <p:oleObj name="Equation" r:id="rId3" imgW="1828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8248" y="2317752"/>
                        <a:ext cx="4491478" cy="623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ject 5"/>
              <p:cNvSpPr txBox="1"/>
              <p:nvPr/>
            </p:nvSpPr>
            <p:spPr>
              <a:xfrm>
                <a:off x="1359217" y="3259246"/>
                <a:ext cx="9534525" cy="1104900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𝜐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where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𝜐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velocity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wave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on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an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infinitely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membrane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217" y="3259246"/>
                <a:ext cx="9534525" cy="11049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876048"/>
              </p:ext>
            </p:extLst>
          </p:nvPr>
        </p:nvGraphicFramePr>
        <p:xfrm>
          <a:off x="2593795" y="4284901"/>
          <a:ext cx="1633160" cy="553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6" name="Equation" r:id="rId6" imgW="787320" imgH="266400" progId="Equation.DSMT4">
                  <p:embed/>
                </p:oleObj>
              </mc:Choice>
              <mc:Fallback>
                <p:oleObj name="Equation" r:id="rId6" imgW="7873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93795" y="4284901"/>
                        <a:ext cx="1633160" cy="553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541301"/>
              </p:ext>
            </p:extLst>
          </p:nvPr>
        </p:nvGraphicFramePr>
        <p:xfrm>
          <a:off x="7326313" y="4160838"/>
          <a:ext cx="21082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7" name="Equation" r:id="rId8" imgW="1015920" imgH="444240" progId="Equation.DSMT4">
                  <p:embed/>
                </p:oleObj>
              </mc:Choice>
              <mc:Fallback>
                <p:oleObj name="Equation" r:id="rId8" imgW="10159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26313" y="4160838"/>
                        <a:ext cx="2108200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19737"/>
              </p:ext>
            </p:extLst>
          </p:nvPr>
        </p:nvGraphicFramePr>
        <p:xfrm>
          <a:off x="8121650" y="5105400"/>
          <a:ext cx="144938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8" name="Equation" r:id="rId10" imgW="698400" imgH="444240" progId="Equation.DSMT4">
                  <p:embed/>
                </p:oleObj>
              </mc:Choice>
              <mc:Fallback>
                <p:oleObj name="Equation" r:id="rId10" imgW="6984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121650" y="5105400"/>
                        <a:ext cx="1449388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523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844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Allowed frequencies of travelling wave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condition                            and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allowed frequencies of travelling wave propagating along the membrane is found to be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defines the mode number in the y direction and the membrane acts as 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waveguide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760818"/>
              </p:ext>
            </p:extLst>
          </p:nvPr>
        </p:nvGraphicFramePr>
        <p:xfrm>
          <a:off x="3912817" y="1600882"/>
          <a:ext cx="144938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7" name="Equation" r:id="rId4" imgW="698400" imgH="444240" progId="Equation.DSMT4">
                  <p:embed/>
                </p:oleObj>
              </mc:Choice>
              <mc:Fallback>
                <p:oleObj name="Equation" r:id="rId4" imgW="6984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12817" y="1600882"/>
                        <a:ext cx="1449388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667268"/>
              </p:ext>
            </p:extLst>
          </p:nvPr>
        </p:nvGraphicFramePr>
        <p:xfrm>
          <a:off x="6510480" y="1653269"/>
          <a:ext cx="842962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8" name="Equation" r:id="rId6" imgW="406080" imgH="393480" progId="Equation.DSMT4">
                  <p:embed/>
                </p:oleObj>
              </mc:Choice>
              <mc:Fallback>
                <p:oleObj name="Equation" r:id="rId6" imgW="406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10480" y="1653269"/>
                        <a:ext cx="842962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Object 6"/>
              <p:cNvSpPr txBox="1"/>
              <p:nvPr/>
            </p:nvSpPr>
            <p:spPr>
              <a:xfrm>
                <a:off x="3311525" y="3549650"/>
                <a:ext cx="1106258" cy="915651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𝜐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525" y="3549650"/>
                <a:ext cx="1106258" cy="9156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305265" y="3449638"/>
            <a:ext cx="5063319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also represent a cut-off frequency for each mode number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indicating that the waveguide acting as a frequency filter.</a:t>
            </a:r>
          </a:p>
        </p:txBody>
      </p:sp>
      <p:sp>
        <p:nvSpPr>
          <p:cNvPr id="9" name="Right Arrow 8"/>
          <p:cNvSpPr/>
          <p:nvPr/>
        </p:nvSpPr>
        <p:spPr>
          <a:xfrm flipH="1">
            <a:off x="4630687" y="3698544"/>
            <a:ext cx="1555843" cy="4079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7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Waveguide membrane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5102530"/>
            <a:ext cx="10058400" cy="101414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 of amplitude with y direction for two dimensional wave propagating along the membrane. Normal modes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 2 and 3 are shown) are set up along any axis bounded by infinite impedances.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08" y="1861149"/>
            <a:ext cx="9144850" cy="3117592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236519"/>
              </p:ext>
            </p:extLst>
          </p:nvPr>
        </p:nvGraphicFramePr>
        <p:xfrm>
          <a:off x="7452833" y="700073"/>
          <a:ext cx="4491478" cy="623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1" name="Equation" r:id="rId4" imgW="1828800" imgH="253800" progId="Equation.DSMT4">
                  <p:embed/>
                </p:oleObj>
              </mc:Choice>
              <mc:Fallback>
                <p:oleObj name="Equation" r:id="rId4" imgW="1828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52833" y="700073"/>
                        <a:ext cx="4491478" cy="62381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8818291" y="686481"/>
            <a:ext cx="1082167" cy="6582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815784" y="1358356"/>
            <a:ext cx="3518132" cy="17059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818291" y="1795477"/>
            <a:ext cx="3098041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term expresses the variation of amplitudes across the y direction.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972140"/>
              </p:ext>
            </p:extLst>
          </p:nvPr>
        </p:nvGraphicFramePr>
        <p:xfrm>
          <a:off x="8192458" y="3690286"/>
          <a:ext cx="3798627" cy="127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2" name="Equation" r:id="rId6" imgW="2412720" imgH="812520" progId="Equation.DSMT4">
                  <p:embed/>
                </p:oleObj>
              </mc:Choice>
              <mc:Fallback>
                <p:oleObj name="Equation" r:id="rId6" imgW="241272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92458" y="3690286"/>
                        <a:ext cx="3798627" cy="1279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00"/>
                        </a:solidFill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052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014" y="45934"/>
            <a:ext cx="9234284" cy="67789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950053" y="732651"/>
            <a:ext cx="738664" cy="504041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dirty="0">
                <a:solidFill>
                  <a:srgbClr val="C45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Optoelectronics &amp; Photonics: Principles &amp; Practices </a:t>
            </a:r>
          </a:p>
          <a:p>
            <a:r>
              <a:rPr lang="en-US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 </a:t>
            </a:r>
            <a:r>
              <a:rPr lang="en-US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Safa</a:t>
            </a:r>
            <a:r>
              <a:rPr lang="en-US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O. </a:t>
            </a:r>
            <a:r>
              <a:rPr lang="en-US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Kasap</a:t>
            </a:r>
            <a:endParaRPr lang="en-US" b="0" i="0" dirty="0">
              <a:solidFill>
                <a:srgbClr val="94949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16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139" y="70498"/>
            <a:ext cx="9075987" cy="67544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950053" y="732651"/>
            <a:ext cx="738664" cy="504041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dirty="0">
                <a:solidFill>
                  <a:srgbClr val="C45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Optoelectronics &amp; Photonics: Principles &amp; Practices </a:t>
            </a:r>
          </a:p>
          <a:p>
            <a:r>
              <a:rPr lang="en-US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 </a:t>
            </a:r>
            <a:r>
              <a:rPr lang="en-US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Safa</a:t>
            </a:r>
            <a:r>
              <a:rPr lang="en-US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O. </a:t>
            </a:r>
            <a:r>
              <a:rPr lang="en-US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Kasap</a:t>
            </a:r>
            <a:endParaRPr lang="en-US" b="0" i="0" dirty="0">
              <a:solidFill>
                <a:srgbClr val="94949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967" y="3971499"/>
            <a:ext cx="1064526" cy="38297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;d = 2a</a:t>
            </a:r>
          </a:p>
        </p:txBody>
      </p:sp>
    </p:spTree>
    <p:extLst>
      <p:ext uri="{BB962C8B-B14F-4D97-AF65-F5344CB8AC3E}">
        <p14:creationId xmlns:p14="http://schemas.microsoft.com/office/powerpoint/2010/main" val="3266466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28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901" y="13965"/>
            <a:ext cx="9136544" cy="68109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950053" y="732651"/>
            <a:ext cx="738664" cy="504041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dirty="0">
                <a:solidFill>
                  <a:srgbClr val="C45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Optoelectronics &amp; Photonics: Principles &amp; Practices </a:t>
            </a:r>
          </a:p>
          <a:p>
            <a:r>
              <a:rPr lang="en-US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 </a:t>
            </a:r>
            <a:r>
              <a:rPr lang="en-US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Safa</a:t>
            </a:r>
            <a:r>
              <a:rPr lang="en-US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O. </a:t>
            </a:r>
            <a:r>
              <a:rPr lang="en-US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Kasap</a:t>
            </a:r>
            <a:endParaRPr lang="en-US" b="0" i="0" dirty="0">
              <a:solidFill>
                <a:srgbClr val="94949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810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29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939" y="-1"/>
            <a:ext cx="9060976" cy="66874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950053" y="732651"/>
            <a:ext cx="738664" cy="504041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dirty="0">
                <a:solidFill>
                  <a:srgbClr val="C45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Optoelectronics &amp; Photonics: Principles &amp; Practices </a:t>
            </a:r>
          </a:p>
          <a:p>
            <a:r>
              <a:rPr lang="en-US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 </a:t>
            </a:r>
            <a:r>
              <a:rPr lang="en-US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Safa</a:t>
            </a:r>
            <a:r>
              <a:rPr lang="en-US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O. </a:t>
            </a:r>
            <a:r>
              <a:rPr lang="en-US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Kasap</a:t>
            </a:r>
            <a:endParaRPr lang="en-US" b="0" i="0" dirty="0">
              <a:solidFill>
                <a:srgbClr val="94949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27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 cosine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76" y="1845734"/>
            <a:ext cx="10705304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definition, 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 cosine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directional cosine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vector is a cosine of the angle between the vector and the three coordinate axes.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72" y="2853191"/>
            <a:ext cx="6166935" cy="30159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5641" y="2853191"/>
            <a:ext cx="52134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left picture, the direction cosine of the wave vector k are composed of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 = k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/k and cos  = k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Cos  and cos  are represented by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respectively.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 +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 = p” represents the line equation in two dimensions where p is the perpendicular distance from the line to the origin.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0812" y="3672748"/>
            <a:ext cx="4640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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10688" y="3456288"/>
            <a:ext cx="4640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22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30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51" t="5590" r="2143" b="2835"/>
          <a:stretch/>
        </p:blipFill>
        <p:spPr>
          <a:xfrm>
            <a:off x="1296537" y="45473"/>
            <a:ext cx="9389660" cy="67151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950053" y="732651"/>
            <a:ext cx="738664" cy="504041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dirty="0">
                <a:solidFill>
                  <a:srgbClr val="C45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Optoelectronics &amp; Photonics: Principles &amp; Practices </a:t>
            </a:r>
          </a:p>
          <a:p>
            <a:r>
              <a:rPr lang="en-US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 </a:t>
            </a:r>
            <a:r>
              <a:rPr lang="en-US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Safa</a:t>
            </a:r>
            <a:r>
              <a:rPr lang="en-US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O. </a:t>
            </a:r>
            <a:r>
              <a:rPr lang="en-US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Kasap</a:t>
            </a:r>
            <a:endParaRPr lang="en-US" b="0" i="0" dirty="0">
              <a:solidFill>
                <a:srgbClr val="94949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971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822" y="0"/>
            <a:ext cx="9217663" cy="68249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950053" y="732651"/>
            <a:ext cx="738664" cy="504041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dirty="0">
                <a:solidFill>
                  <a:srgbClr val="C45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Optoelectronics &amp; Photonics: Principles &amp; Practices </a:t>
            </a:r>
          </a:p>
          <a:p>
            <a:r>
              <a:rPr lang="en-US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 </a:t>
            </a:r>
            <a:r>
              <a:rPr lang="en-US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Safa</a:t>
            </a:r>
            <a:r>
              <a:rPr lang="en-US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O. </a:t>
            </a:r>
            <a:r>
              <a:rPr lang="en-US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Kasap</a:t>
            </a:r>
            <a:endParaRPr lang="en-US" b="0" i="0" dirty="0">
              <a:solidFill>
                <a:srgbClr val="94949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8209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: a number of modes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59291" y="1845734"/>
            <a:ext cx="10353192" cy="402336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Planar dielectric waveguide 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m,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1.490,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1.470 and  = 1 m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Determine 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highest mode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supported by the waveguide and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how many modes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can be supported by the waveguide?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132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800F73-0D7C-4A4F-864D-1755C13F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21" y="146571"/>
            <a:ext cx="10829859" cy="1202351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shift due to total internal reflection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C603CCF-E261-4F3B-AC09-A47F3E51D0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65986" y="1845734"/>
                <a:ext cx="6089694" cy="34094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𝑇𝑀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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en-US" sz="3200" i="1" baseline="-25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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32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dirty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den>
                    </m:f>
                  </m:oMath>
                </a14:m>
                <a:endParaRPr lang="en-US" sz="3200" b="0" dirty="0"/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: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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en-US" sz="3200" i="1" baseline="-25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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32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func>
                          <m:func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dirty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den>
                    </m:f>
                  </m:oMath>
                </a14:m>
                <a:r>
                  <a:rPr lang="en-US" sz="3200" b="0" dirty="0"/>
                  <a:t>   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C603CCF-E261-4F3B-AC09-A47F3E51D0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65986" y="1845734"/>
                <a:ext cx="6089694" cy="34094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F105EB-7852-41C1-8EE0-9FF587BE4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33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28CDC5-6534-4D56-A6A5-3D512C21BB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5" t="32797" r="23189" b="20613"/>
          <a:stretch/>
        </p:blipFill>
        <p:spPr>
          <a:xfrm>
            <a:off x="840828" y="1502616"/>
            <a:ext cx="3983420" cy="48632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37B3E3-187F-4536-B037-251AE39920B2}"/>
              </a:ext>
            </a:extLst>
          </p:cNvPr>
          <p:cNvSpPr/>
          <p:nvPr/>
        </p:nvSpPr>
        <p:spPr>
          <a:xfrm>
            <a:off x="3184931" y="6365906"/>
            <a:ext cx="3867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https://slideplayer.com/slide/4645556/</a:t>
            </a:r>
          </a:p>
        </p:txBody>
      </p:sp>
    </p:spTree>
    <p:extLst>
      <p:ext uri="{BB962C8B-B14F-4D97-AF65-F5344CB8AC3E}">
        <p14:creationId xmlns:p14="http://schemas.microsoft.com/office/powerpoint/2010/main" val="26772187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34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6600"/>
          <a:stretch/>
        </p:blipFill>
        <p:spPr>
          <a:xfrm>
            <a:off x="835222" y="0"/>
            <a:ext cx="1001754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950053" y="732651"/>
            <a:ext cx="738664" cy="504041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dirty="0">
                <a:solidFill>
                  <a:srgbClr val="C45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Optoelectronics &amp; Photonics: Principles &amp; Practices </a:t>
            </a:r>
          </a:p>
          <a:p>
            <a:r>
              <a:rPr lang="en-US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 </a:t>
            </a:r>
            <a:r>
              <a:rPr lang="en-US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Safa</a:t>
            </a:r>
            <a:r>
              <a:rPr lang="en-US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O. </a:t>
            </a:r>
            <a:r>
              <a:rPr lang="en-US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Kasap</a:t>
            </a:r>
            <a:endParaRPr lang="en-US" b="0" i="0" dirty="0">
              <a:solidFill>
                <a:srgbClr val="94949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567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1746" y="204717"/>
            <a:ext cx="10058400" cy="145075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Reflection and transmission of a three-dimensional wave at a plane boundary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60" y="1845734"/>
            <a:ext cx="6309369" cy="4232092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454074"/>
              </p:ext>
            </p:extLst>
          </p:nvPr>
        </p:nvGraphicFramePr>
        <p:xfrm>
          <a:off x="6418724" y="2119556"/>
          <a:ext cx="5410209" cy="2046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3" name="Equation" r:id="rId4" imgW="2616120" imgH="990360" progId="Equation.DSMT4">
                  <p:embed/>
                </p:oleObj>
              </mc:Choice>
              <mc:Fallback>
                <p:oleObj name="Equation" r:id="rId4" imgW="2616120" imgH="99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18724" y="2119556"/>
                        <a:ext cx="5410209" cy="204604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974716"/>
              </p:ext>
            </p:extLst>
          </p:nvPr>
        </p:nvGraphicFramePr>
        <p:xfrm>
          <a:off x="6913880" y="4518170"/>
          <a:ext cx="42418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4" name="Equation" r:id="rId6" imgW="2031840" imgH="228600" progId="Equation.DSMT4">
                  <p:embed/>
                </p:oleObj>
              </mc:Choice>
              <mc:Fallback>
                <p:oleObj name="Equation" r:id="rId6" imgW="2031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13880" y="4518170"/>
                        <a:ext cx="4241800" cy="4762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1501254" y="4994420"/>
            <a:ext cx="60050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501254" y="4518170"/>
            <a:ext cx="27295" cy="4762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133834" y="3521122"/>
            <a:ext cx="448100" cy="16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133834" y="3312390"/>
            <a:ext cx="0" cy="1755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702256" y="2961564"/>
            <a:ext cx="0" cy="4522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101755" y="3413795"/>
            <a:ext cx="60050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128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175" y="99631"/>
            <a:ext cx="12209287" cy="145075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internal reflection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evanescent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90" y="1845734"/>
            <a:ext cx="6059606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propagation of an electromagnetic wave across the boundary between dielectric into air.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internal reflection can take place but boundary conditions still require a transmitted wave known as 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evanescent or surface wave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wave propagates in the x direction but its amplitude decays exponentially with z.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347" y="299441"/>
            <a:ext cx="5770653" cy="5746517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194848"/>
              </p:ext>
            </p:extLst>
          </p:nvPr>
        </p:nvGraphicFramePr>
        <p:xfrm>
          <a:off x="171500" y="5306722"/>
          <a:ext cx="6446838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1" name="Equation" r:id="rId4" imgW="3288960" imgH="482400" progId="Equation.DSMT4">
                  <p:embed/>
                </p:oleObj>
              </mc:Choice>
              <mc:Fallback>
                <p:oleObj name="Equation" r:id="rId4" imgW="32889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500" y="5306722"/>
                        <a:ext cx="6446838" cy="9461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97677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218" y="-95534"/>
            <a:ext cx="10978259" cy="145075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Transmitted wave as the evanescent wave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in terms of the transmitted electromagnetic wave that satisfies the boundary condition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for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&gt;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gives sin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&gt;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so that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330102"/>
              </p:ext>
            </p:extLst>
          </p:nvPr>
        </p:nvGraphicFramePr>
        <p:xfrm>
          <a:off x="2986443" y="2774384"/>
          <a:ext cx="525145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0" name="Equation" r:id="rId3" imgW="2539800" imgH="330120" progId="Equation.DSMT4">
                  <p:embed/>
                </p:oleObj>
              </mc:Choice>
              <mc:Fallback>
                <p:oleObj name="Equation" r:id="rId3" imgW="25398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6443" y="2774384"/>
                        <a:ext cx="5251450" cy="6826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078975"/>
              </p:ext>
            </p:extLst>
          </p:nvPr>
        </p:nvGraphicFramePr>
        <p:xfrm>
          <a:off x="2758949" y="3480596"/>
          <a:ext cx="4338889" cy="565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1" name="Equation" r:id="rId5" imgW="2044440" imgH="266400" progId="Equation.DSMT4">
                  <p:embed/>
                </p:oleObj>
              </mc:Choice>
              <mc:Fallback>
                <p:oleObj name="Equation" r:id="rId5" imgW="20444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58949" y="3480596"/>
                        <a:ext cx="4338889" cy="565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445860"/>
              </p:ext>
            </p:extLst>
          </p:nvPr>
        </p:nvGraphicFramePr>
        <p:xfrm>
          <a:off x="2920205" y="3934690"/>
          <a:ext cx="4016375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2" name="Equation" r:id="rId7" imgW="1942920" imgH="393480" progId="Equation.DSMT4">
                  <p:embed/>
                </p:oleObj>
              </mc:Choice>
              <mc:Fallback>
                <p:oleObj name="Equation" r:id="rId7" imgW="1942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20205" y="3934690"/>
                        <a:ext cx="4016375" cy="814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39192"/>
              </p:ext>
            </p:extLst>
          </p:nvPr>
        </p:nvGraphicFramePr>
        <p:xfrm>
          <a:off x="2747963" y="5080000"/>
          <a:ext cx="435927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3" name="Equation" r:id="rId9" imgW="2108160" imgH="622080" progId="Equation.DSMT4">
                  <p:embed/>
                </p:oleObj>
              </mc:Choice>
              <mc:Fallback>
                <p:oleObj name="Equation" r:id="rId9" imgW="210816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47963" y="5080000"/>
                        <a:ext cx="4359275" cy="128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04731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7796" y="561759"/>
            <a:ext cx="103040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last slide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also have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transmitted wave becomes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98825"/>
              </p:ext>
            </p:extLst>
          </p:nvPr>
        </p:nvGraphicFramePr>
        <p:xfrm>
          <a:off x="4131315" y="1630149"/>
          <a:ext cx="2547937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5" name="Equation" r:id="rId3" imgW="1231560" imgH="342720" progId="Equation.DSMT4">
                  <p:embed/>
                </p:oleObj>
              </mc:Choice>
              <mc:Fallback>
                <p:oleObj name="Equation" r:id="rId3" imgW="12315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1315" y="1630149"/>
                        <a:ext cx="2547937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319647"/>
              </p:ext>
            </p:extLst>
          </p:nvPr>
        </p:nvGraphicFramePr>
        <p:xfrm>
          <a:off x="3921125" y="138113"/>
          <a:ext cx="4360863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6" name="Equation" r:id="rId5" imgW="2108160" imgH="622080" progId="Equation.DSMT4">
                  <p:embed/>
                </p:oleObj>
              </mc:Choice>
              <mc:Fallback>
                <p:oleObj name="Equation" r:id="rId5" imgW="210816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1125" y="138113"/>
                        <a:ext cx="4360863" cy="128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632424"/>
              </p:ext>
            </p:extLst>
          </p:nvPr>
        </p:nvGraphicFramePr>
        <p:xfrm>
          <a:off x="3288898" y="2967062"/>
          <a:ext cx="5251450" cy="262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7" name="Equation" r:id="rId7" imgW="2539800" imgH="1269720" progId="Equation.DSMT4">
                  <p:embed/>
                </p:oleObj>
              </mc:Choice>
              <mc:Fallback>
                <p:oleObj name="Equation" r:id="rId7" imgW="2539800" imgH="1269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88898" y="2967062"/>
                        <a:ext cx="5251450" cy="2625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7796" y="5697043"/>
            <a:ext cx="10781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negative sign of the amplitude exponential function has a physical meaning.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923742"/>
              </p:ext>
            </p:extLst>
          </p:nvPr>
        </p:nvGraphicFramePr>
        <p:xfrm>
          <a:off x="3071479" y="4898790"/>
          <a:ext cx="428466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8" name="Equation" r:id="rId9" imgW="1752480" imgH="304560" progId="Equation.DSMT4">
                  <p:embed/>
                </p:oleObj>
              </mc:Choice>
              <mc:Fallback>
                <p:oleObj name="Equation" r:id="rId9" imgW="17524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71479" y="4898790"/>
                        <a:ext cx="4284662" cy="7461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639033" y="4449170"/>
            <a:ext cx="2292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Propagation in x direction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872250" y="4898790"/>
            <a:ext cx="2646718" cy="7461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3" idx="3"/>
            <a:endCxn id="2" idx="1"/>
          </p:cNvCxnSpPr>
          <p:nvPr/>
        </p:nvCxnSpPr>
        <p:spPr>
          <a:xfrm flipV="1">
            <a:off x="7518968" y="4864669"/>
            <a:ext cx="1120065" cy="4071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7796" y="3936303"/>
            <a:ext cx="193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Absorption in z direction</a:t>
            </a:r>
          </a:p>
        </p:txBody>
      </p:sp>
      <p:cxnSp>
        <p:nvCxnSpPr>
          <p:cNvPr id="16" name="Straight Connector 15"/>
          <p:cNvCxnSpPr>
            <a:stCxn id="14" idx="3"/>
          </p:cNvCxnSpPr>
          <p:nvPr/>
        </p:nvCxnSpPr>
        <p:spPr>
          <a:xfrm>
            <a:off x="2565778" y="4351802"/>
            <a:ext cx="1705971" cy="8776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40348" y="268641"/>
            <a:ext cx="3676104" cy="23106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2137" y="6372582"/>
            <a:ext cx="105497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12"/>
              </a:rPr>
              <a:t>https://www.osa-opn.org/home/articles/volume_20/issue_2/features/reflections_on_total_internal_reflection/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092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1244" y="286603"/>
            <a:ext cx="10058400" cy="735761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Evanescent wave</a:t>
            </a:r>
          </a:p>
        </p:txBody>
      </p:sp>
      <p:pic>
        <p:nvPicPr>
          <p:cNvPr id="5" name="Evanescent">
            <a:hlinkClick r:id="" action="ppaction://media"/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6521" y="1022364"/>
            <a:ext cx="6717587" cy="5037693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925840"/>
              </p:ext>
            </p:extLst>
          </p:nvPr>
        </p:nvGraphicFramePr>
        <p:xfrm>
          <a:off x="7307263" y="654050"/>
          <a:ext cx="428466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9" name="Equation" r:id="rId6" imgW="1752480" imgH="304560" progId="Equation.DSMT4">
                  <p:embed/>
                </p:oleObj>
              </mc:Choice>
              <mc:Fallback>
                <p:oleObj name="Equation" r:id="rId6" imgW="17524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07263" y="654050"/>
                        <a:ext cx="4284662" cy="7461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097280" y="6335080"/>
            <a:ext cx="4882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https://www.youtube.com/watch?v=KYwacKlfEpU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69580" y="2238232"/>
            <a:ext cx="43538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disturbance travels in the x direction along the interface.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penetration depth depends on the refractive indices, the incident angle and the wavelength of the EM wave.</a:t>
            </a:r>
          </a:p>
        </p:txBody>
      </p:sp>
    </p:spTree>
    <p:extLst>
      <p:ext uri="{BB962C8B-B14F-4D97-AF65-F5344CB8AC3E}">
        <p14:creationId xmlns:p14="http://schemas.microsoft.com/office/powerpoint/2010/main" val="60855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phase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686863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phase difference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 between the origin and a given line as seen from the figure in previous slide can be written as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032360"/>
              </p:ext>
            </p:extLst>
          </p:nvPr>
        </p:nvGraphicFramePr>
        <p:xfrm>
          <a:off x="1768070" y="2430094"/>
          <a:ext cx="8617876" cy="3897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6" name="Equation" r:id="rId3" imgW="4381200" imgH="1981080" progId="Equation.DSMT4">
                  <p:embed/>
                </p:oleObj>
              </mc:Choice>
              <mc:Fallback>
                <p:oleObj name="Equation" r:id="rId3" imgW="4381200" imgH="1981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8070" y="2430094"/>
                        <a:ext cx="8617876" cy="3897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34512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Frustrated total internal reflection</a:t>
            </a:r>
          </a:p>
        </p:txBody>
      </p:sp>
      <p:pic>
        <p:nvPicPr>
          <p:cNvPr id="5" name="Frustrated Total Internal Reflection ab-initio simulatio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5629" y="1873837"/>
            <a:ext cx="5736255" cy="417212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40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41994" y="2101755"/>
            <a:ext cx="48176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only a very thin air gap exists between two glass blocks, it is possible for energy to flow across the gap allowing the wave to propagate in the second glass block.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is called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frustrated total internal reflection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213493" y="6455578"/>
            <a:ext cx="4942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https://www.youtube.com/watch?v=fOqF6t6A4O4</a:t>
            </a:r>
          </a:p>
        </p:txBody>
      </p:sp>
    </p:spTree>
    <p:extLst>
      <p:ext uri="{BB962C8B-B14F-4D97-AF65-F5344CB8AC3E}">
        <p14:creationId xmlns:p14="http://schemas.microsoft.com/office/powerpoint/2010/main" val="12065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39D78-8825-4A7B-BCC9-5D6A2F072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230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 # 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F859A-70F0-47F6-AD41-493D3E0C7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41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8A45D1-D0BF-41F5-8BD9-F15CCA1C4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12C20D-70B9-4845-9848-701978CAD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146" y="1161548"/>
            <a:ext cx="7315707" cy="550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01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Plane wave representation in 2 and 3 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the plane wave representation moving in 2 and 3 D can be written 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062103"/>
              </p:ext>
            </p:extLst>
          </p:nvPr>
        </p:nvGraphicFramePr>
        <p:xfrm>
          <a:off x="3986213" y="2636838"/>
          <a:ext cx="3586162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4" name="Equation" r:id="rId3" imgW="1638000" imgH="291960" progId="Equation.DSMT4">
                  <p:embed/>
                </p:oleObj>
              </mc:Choice>
              <mc:Fallback>
                <p:oleObj name="Equation" r:id="rId3" imgW="16380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86213" y="2636838"/>
                        <a:ext cx="3586162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677485"/>
              </p:ext>
            </p:extLst>
          </p:nvPr>
        </p:nvGraphicFramePr>
        <p:xfrm>
          <a:off x="3986213" y="3524039"/>
          <a:ext cx="3973512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5" name="Equation" r:id="rId5" imgW="1815840" imgH="304560" progId="Equation.DSMT4">
                  <p:embed/>
                </p:oleObj>
              </mc:Choice>
              <mc:Fallback>
                <p:oleObj name="Equation" r:id="rId5" imgW="181584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86213" y="3524039"/>
                        <a:ext cx="3973512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1663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61" y="119771"/>
            <a:ext cx="10058400" cy="145075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 of motion in two dimensions : Rectangular membrane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2800" y="1364466"/>
            <a:ext cx="4698642" cy="402336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rectangular membrane of a uniform membrane vibrating in the z-direction.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 of the membrane 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xy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 The mass of the membrane is given as   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xy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Restoring forces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acting on length x and y are given as T y  and T x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equation of motion for the membrane is found to be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8840"/>
            <a:ext cx="7023683" cy="3317147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395388"/>
              </p:ext>
            </p:extLst>
          </p:nvPr>
        </p:nvGraphicFramePr>
        <p:xfrm>
          <a:off x="7000875" y="5237163"/>
          <a:ext cx="4999038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Equation" r:id="rId4" imgW="2476440" imgH="482400" progId="Equation.DSMT4">
                  <p:embed/>
                </p:oleObj>
              </mc:Choice>
              <mc:Fallback>
                <p:oleObj name="Equation" r:id="rId4" imgW="24764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00875" y="5237163"/>
                        <a:ext cx="4999038" cy="9747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6344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27" y="119279"/>
            <a:ext cx="11446743" cy="145075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 equation and corresponding wave function in two dimension : Rectangular membrane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 function that satisfies the wave equation is given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wave function represents the plane wave propagating in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877076"/>
              </p:ext>
            </p:extLst>
          </p:nvPr>
        </p:nvGraphicFramePr>
        <p:xfrm>
          <a:off x="4030663" y="1846263"/>
          <a:ext cx="3614737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" name="Equation" r:id="rId3" imgW="1790640" imgH="482400" progId="Equation.DSMT4">
                  <p:embed/>
                </p:oleObj>
              </mc:Choice>
              <mc:Fallback>
                <p:oleObj name="Equation" r:id="rId3" imgW="17906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0663" y="1846263"/>
                        <a:ext cx="3614737" cy="9731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140839"/>
              </p:ext>
            </p:extLst>
          </p:nvPr>
        </p:nvGraphicFramePr>
        <p:xfrm>
          <a:off x="3554413" y="3370263"/>
          <a:ext cx="4924425" cy="14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" name="Equation" r:id="rId5" imgW="2133360" imgH="609480" progId="Equation.DSMT4">
                  <p:embed/>
                </p:oleObj>
              </mc:Choice>
              <mc:Fallback>
                <p:oleObj name="Equation" r:id="rId5" imgW="213336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54413" y="3370263"/>
                        <a:ext cx="4924425" cy="14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364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modes and the method of Separation of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792" y="1845734"/>
            <a:ext cx="10601888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we are interested here is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 function of the standing waves on the rectangular membrane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standing waves will be called normal modes for the rectangular membrane.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can be found by introducing the boundary conditions at both sides of the rectangular membrane.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to clarify the method, the analytical procedure will begin with one dimensional standing wave happening on  the string fixed at both ends.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61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293" y="0"/>
            <a:ext cx="10550373" cy="145075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 function for one-dimensional case with boundary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065" y="1845734"/>
            <a:ext cx="10524615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boundary conditions for the string fixed at both ends: displacement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at x = 0 and x = L at all times.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9</a:t>
            </a:fld>
            <a:endParaRPr lang="en-US"/>
          </a:p>
        </p:txBody>
      </p:sp>
      <p:pic>
        <p:nvPicPr>
          <p:cNvPr id="3074" name="Picture 2" descr="http://hep.physics.indiana.edu/~rickv/sw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261" y="2976351"/>
            <a:ext cx="481965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0761" y="2845813"/>
            <a:ext cx="51463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wave equation is given 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solution of the equation can be written as the product of two terms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  =  X(x)T(t).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By using the method of separation of variable,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621104"/>
              </p:ext>
            </p:extLst>
          </p:nvPr>
        </p:nvGraphicFramePr>
        <p:xfrm>
          <a:off x="4940300" y="2628900"/>
          <a:ext cx="1795463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" name="Equation" r:id="rId4" imgW="888840" imgH="444240" progId="Equation.DSMT4">
                  <p:embed/>
                </p:oleObj>
              </mc:Choice>
              <mc:Fallback>
                <p:oleObj name="Equation" r:id="rId4" imgW="8888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40300" y="2628900"/>
                        <a:ext cx="1795463" cy="8969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900402"/>
              </p:ext>
            </p:extLst>
          </p:nvPr>
        </p:nvGraphicFramePr>
        <p:xfrm>
          <a:off x="2775834" y="5250830"/>
          <a:ext cx="2396902" cy="980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" name="Equation" r:id="rId6" imgW="1117440" imgH="457200" progId="Equation.DSMT4">
                  <p:embed/>
                </p:oleObj>
              </mc:Choice>
              <mc:Fallback>
                <p:oleObj name="Equation" r:id="rId6" imgW="11174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75834" y="5250830"/>
                        <a:ext cx="2396902" cy="98055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84701" y="5638261"/>
            <a:ext cx="4679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 function</a:t>
            </a:r>
            <a:r>
              <a:rPr lang="th-TH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standing wave </a:t>
            </a:r>
          </a:p>
        </p:txBody>
      </p:sp>
      <p:sp>
        <p:nvSpPr>
          <p:cNvPr id="9" name="Right Arrow 8"/>
          <p:cNvSpPr/>
          <p:nvPr/>
        </p:nvSpPr>
        <p:spPr>
          <a:xfrm flipH="1">
            <a:off x="5324132" y="5700231"/>
            <a:ext cx="811369" cy="33772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9426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2765</TotalTime>
  <Words>2031</Words>
  <Application>Microsoft Office PowerPoint</Application>
  <PresentationFormat>Widescreen</PresentationFormat>
  <Paragraphs>274</Paragraphs>
  <Slides>41</Slides>
  <Notes>7</Notes>
  <HiddenSlides>0</HiddenSlides>
  <MMClips>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Cordia New</vt:lpstr>
      <vt:lpstr>Symbol</vt:lpstr>
      <vt:lpstr>Times New Roman</vt:lpstr>
      <vt:lpstr>Retrospect</vt:lpstr>
      <vt:lpstr>Equation</vt:lpstr>
      <vt:lpstr>Waves in more than one dimension</vt:lpstr>
      <vt:lpstr>Plane wave representation in two and three dimensions</vt:lpstr>
      <vt:lpstr>Direction cosine</vt:lpstr>
      <vt:lpstr>Modified phase representation</vt:lpstr>
      <vt:lpstr>Plane wave representation in 2 and 3 D</vt:lpstr>
      <vt:lpstr>Equation of motion in two dimensions : Rectangular membrane</vt:lpstr>
      <vt:lpstr>Wave equation and corresponding wave function in two dimension : Rectangular membrane</vt:lpstr>
      <vt:lpstr>Normal modes and the method of Separation of variables</vt:lpstr>
      <vt:lpstr>Wave function for one-dimensional case with boundary conditions</vt:lpstr>
      <vt:lpstr>Problem </vt:lpstr>
      <vt:lpstr>Wave function for one-dimensional case without boundary conditions</vt:lpstr>
      <vt:lpstr>Wave function for two-dimensional case</vt:lpstr>
      <vt:lpstr>Wave function for three-dimensional case</vt:lpstr>
      <vt:lpstr>Normal modes in two dimensions on a rectangular membrane </vt:lpstr>
      <vt:lpstr>PowerPoint Presentation</vt:lpstr>
      <vt:lpstr>Wave function in two dimensions on a rectangular membrane </vt:lpstr>
      <vt:lpstr>Fundamental vibration frequency and conditions for nodal lines</vt:lpstr>
      <vt:lpstr>PowerPoint Presentation</vt:lpstr>
      <vt:lpstr>PowerPoint Presentation</vt:lpstr>
      <vt:lpstr>Degenerate mode for a square membrane</vt:lpstr>
      <vt:lpstr>Waveguides</vt:lpstr>
      <vt:lpstr>Displacement of the wave on the membrane</vt:lpstr>
      <vt:lpstr>What is the phase velocity of the travelling wave?</vt:lpstr>
      <vt:lpstr>Allowed frequencies of travelling wave</vt:lpstr>
      <vt:lpstr>Waveguide membrane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: a number of modes </vt:lpstr>
      <vt:lpstr>Phase shift due to total internal reflection</vt:lpstr>
      <vt:lpstr>PowerPoint Presentation</vt:lpstr>
      <vt:lpstr>Reflection and transmission of a three-dimensional wave at a plane boundary</vt:lpstr>
      <vt:lpstr>Total internal reflection  and evanescent waves</vt:lpstr>
      <vt:lpstr>Transmitted wave as the evanescent wave</vt:lpstr>
      <vt:lpstr>PowerPoint Presentation</vt:lpstr>
      <vt:lpstr>Evanescent wave</vt:lpstr>
      <vt:lpstr>Frustrated total internal reflection</vt:lpstr>
      <vt:lpstr>Homework # 9</vt:lpstr>
    </vt:vector>
  </TitlesOfParts>
  <Company>Mahidol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Waves in more than one dimension</dc:title>
  <dc:creator>rachapak.chi@gmail.com</dc:creator>
  <cp:lastModifiedBy>Rachpak Chitaree</cp:lastModifiedBy>
  <cp:revision>132</cp:revision>
  <cp:lastPrinted>2020-10-26T04:56:55Z</cp:lastPrinted>
  <dcterms:created xsi:type="dcterms:W3CDTF">2016-11-05T13:14:58Z</dcterms:created>
  <dcterms:modified xsi:type="dcterms:W3CDTF">2020-10-26T05:45:53Z</dcterms:modified>
</cp:coreProperties>
</file>